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017" r:id="rId3"/>
    <p:sldId id="1018" r:id="rId4"/>
    <p:sldId id="1019" r:id="rId5"/>
    <p:sldId id="1020" r:id="rId6"/>
    <p:sldId id="1021" r:id="rId7"/>
    <p:sldId id="1022" r:id="rId8"/>
    <p:sldId id="1009" r:id="rId9"/>
    <p:sldId id="1010" r:id="rId10"/>
    <p:sldId id="1028" r:id="rId11"/>
    <p:sldId id="1011" r:id="rId12"/>
    <p:sldId id="1012" r:id="rId13"/>
    <p:sldId id="1024" r:id="rId14"/>
    <p:sldId id="1029" r:id="rId15"/>
    <p:sldId id="1025" r:id="rId16"/>
    <p:sldId id="1030" r:id="rId17"/>
    <p:sldId id="1031" r:id="rId18"/>
    <p:sldId id="1032" r:id="rId19"/>
    <p:sldId id="1013" r:id="rId20"/>
    <p:sldId id="1026" r:id="rId21"/>
    <p:sldId id="1033" r:id="rId22"/>
    <p:sldId id="1027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62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4  Wonderful seasons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Get ready—Start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umbrella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3965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）为季节，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）为生日。故选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本题考查短语辨析。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 juice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）为食物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饮料，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 umbrella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）为物品。故选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38338" y="8422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59176" y="27799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538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trees have many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0608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9111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本题考查疑问词辨析。问句询问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你最喜欢的季节是什么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提问。答句提到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因为树有多种颜色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，所以应为秋天（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3454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—Why do you like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swim in the water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3454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0165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本题考查连词。回答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560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Zhao Ping wants to see the red leaves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Xiangshan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香山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He’d better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in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	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	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04975" algn="l"/>
                <a:tab pos="4410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862642"/>
            <a:ext cx="3228057" cy="449307"/>
          </a:xfrm>
          <a:prstGeom prst="rect">
            <a:avLst/>
          </a:prstGeom>
        </p:spPr>
      </p:pic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58680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香山红叶的最佳观赏时间是在秋季。故选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7636" y="28223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四、连词成句。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like,I,winter,best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birthday,summer,is,My,in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（！）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478582" y="19888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winter best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2377" y="26904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是谓语动词；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，说明喜欢的程度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1039" y="4509008"/>
            <a:ext cx="45560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My birthday is in summer</a:t>
            </a:r>
            <a:r>
              <a:rPr lang="zh-CN" altLang="zh-CN" dirty="0"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49913" y="51576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是句子的主语，意为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我的生日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summer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是介词短语作表语，说明生日所在的季节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90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121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hot,sun,It’s,so,the,in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06" y="28158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hot in the sun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3495" y="3492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是主语和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描述特征；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说明是在太阳下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8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99572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in the snow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 for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06638" y="15032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140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的开场白可知，此处需引出季节话题的提问，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your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你最喜欢哪个季节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5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flowers are so pretty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1500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season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play in the snow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cold for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8782" y="8797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95406" y="8705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5443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的回答可知，她喜欢春季，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spring best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我最喜欢春季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与后文呼应，故选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88059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回答后需反问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的喜好，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about you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你呢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是自然过渡，引导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表达观点，故选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86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spring,too,but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winter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in the snow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 for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3838" y="8618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57521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前文提到喜欢冬天，此处需补充喜欢的原因，选项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B“Because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in the snow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因为我可以玩雪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逻辑合理，故选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9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like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Well,let’s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spring 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to Luoyang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season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can play in the snow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spring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cold for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075" algn="l"/>
                <a:tab pos="5921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you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19142" y="8644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21405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表示不喜欢冬天后，需解释原因，选项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D“It’s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cold for 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它对我来说太冷了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逻辑合理，形成对比，故选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16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三位同学的聊天内容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91" y="1619746"/>
            <a:ext cx="3941082" cy="4522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2678" y="2386914"/>
            <a:ext cx="9721080" cy="392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68760"/>
            <a:ext cx="11395020" cy="522864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35893"/>
              </p:ext>
            </p:extLst>
          </p:nvPr>
        </p:nvGraphicFramePr>
        <p:xfrm>
          <a:off x="413678" y="1794832"/>
          <a:ext cx="1137903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488379">
                  <a:extLst>
                    <a:ext uri="{9D8B030D-6E8A-4147-A177-3AD203B41FA5}">
                      <a16:colId xmlns:a16="http://schemas.microsoft.com/office/drawing/2014/main" val="1559173586"/>
                    </a:ext>
                  </a:extLst>
                </a:gridCol>
                <a:gridCol w="9890659">
                  <a:extLst>
                    <a:ext uri="{9D8B030D-6E8A-4147-A177-3AD203B41FA5}">
                      <a16:colId xmlns:a16="http://schemas.microsoft.com/office/drawing/2014/main" val="34783322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单元脉络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972581"/>
                  </a:ext>
                </a:extLst>
              </a:tr>
            </a:tbl>
          </a:graphicData>
        </a:graphic>
      </p:graphicFrame>
      <p:pic>
        <p:nvPicPr>
          <p:cNvPr id="1026" name="dt4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1898092"/>
            <a:ext cx="9446046" cy="284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6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925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（一）根据聊天内容，选择正确的答案。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likes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166" y="21586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 summer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明确表达了对夏季的喜爱，故选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0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Ben do in winter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snowman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likes spring because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99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warm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 warm coat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swim</a:t>
            </a:r>
          </a:p>
          <a:p>
            <a:endParaRPr lang="zh-CN" altLang="en-US" sz="26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1996233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make a snowman with my brother.”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在冬季堆雪人，故选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9866" y="83980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509120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所说的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“Spring is my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warm.”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可知，她喜欢春季的原因是天气温暖，故选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7562" y="321535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434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season do you like best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564" y="1782522"/>
            <a:ext cx="3736107" cy="42717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15810" y="28719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autumn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best,because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cool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195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给出喜欢的季节和合理的理由即可。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95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012046"/>
              </p:ext>
            </p:extLst>
          </p:nvPr>
        </p:nvGraphicFramePr>
        <p:xfrm>
          <a:off x="397696" y="836712"/>
          <a:ext cx="11386142" cy="4464496"/>
        </p:xfrm>
        <a:graphic>
          <a:graphicData uri="http://schemas.openxmlformats.org/drawingml/2006/table">
            <a:tbl>
              <a:tblPr firstRow="1" firstCol="1" bandRow="1"/>
              <a:tblGrid>
                <a:gridCol w="728958">
                  <a:extLst>
                    <a:ext uri="{9D8B030D-6E8A-4147-A177-3AD203B41FA5}">
                      <a16:colId xmlns:a16="http://schemas.microsoft.com/office/drawing/2014/main" val="3774474347"/>
                    </a:ext>
                  </a:extLst>
                </a:gridCol>
                <a:gridCol w="10657184">
                  <a:extLst>
                    <a:ext uri="{9D8B030D-6E8A-4147-A177-3AD203B41FA5}">
                      <a16:colId xmlns:a16="http://schemas.microsoft.com/office/drawing/2014/main" val="4104053863"/>
                    </a:ext>
                  </a:extLst>
                </a:gridCol>
              </a:tblGrid>
              <a:tr h="1137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/k/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uator,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uite,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uestion</a:t>
                      </a:r>
                      <a:endParaRPr lang="zh-CN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ʒ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ump,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oin,</a:t>
                      </a:r>
                      <a:r>
                        <a:rPr lang="en-US" altLang="zh-CN" sz="2800" u="sng" dirty="0" err="1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uice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172826"/>
                  </a:ext>
                </a:extLst>
              </a:tr>
              <a:tr h="332676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季节　　　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春天，春季　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夏天，夏季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秋天，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秋季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冬天，冬季　</a:t>
                      </a:r>
                      <a:r>
                        <a:rPr lang="en-US" sz="2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最喜欢的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生日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放飞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snowstorm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雪暴，暴风雪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海滩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海，海洋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equator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赤道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到处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quite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非常，十分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join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参与，加入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584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68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71826"/>
              </p:ext>
            </p:extLst>
          </p:nvPr>
        </p:nvGraphicFramePr>
        <p:xfrm>
          <a:off x="406574" y="980729"/>
          <a:ext cx="11377264" cy="4104455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2814909098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2112314495"/>
                    </a:ext>
                  </a:extLst>
                </a:gridCol>
              </a:tblGrid>
              <a:tr h="41044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季节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春天，春季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夏天，夏季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秋天，秋季　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冬天，冬季　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最喜欢的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生日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放飞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snowstorm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雪暴，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暴风雪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beach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海洋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equator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赤道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到处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quite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非常，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十分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参与，加入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937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014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288961"/>
              </p:ext>
            </p:extLst>
          </p:nvPr>
        </p:nvGraphicFramePr>
        <p:xfrm>
          <a:off x="415452" y="1052736"/>
          <a:ext cx="11368386" cy="3240360"/>
        </p:xfrm>
        <a:graphic>
          <a:graphicData uri="http://schemas.openxmlformats.org/drawingml/2006/table">
            <a:tbl>
              <a:tblPr firstRow="1" firstCol="1" bandRow="1"/>
              <a:tblGrid>
                <a:gridCol w="999234">
                  <a:extLst>
                    <a:ext uri="{9D8B030D-6E8A-4147-A177-3AD203B41FA5}">
                      <a16:colId xmlns:a16="http://schemas.microsoft.com/office/drawing/2014/main" val="668225723"/>
                    </a:ext>
                  </a:extLst>
                </a:gridCol>
                <a:gridCol w="10369152">
                  <a:extLst>
                    <a:ext uri="{9D8B030D-6E8A-4147-A177-3AD203B41FA5}">
                      <a16:colId xmlns:a16="http://schemas.microsoft.com/office/drawing/2014/main" val="3659860580"/>
                    </a:ext>
                  </a:extLst>
                </a:gridCol>
              </a:tblGrid>
              <a:tr h="32403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kites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放风筝　　　　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到处　　　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最喜欢的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季节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cream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吃冰激凌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在夏天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share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...with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分享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tree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在树上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wait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beach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海边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 round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一整年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9247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5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666549"/>
              </p:ext>
            </p:extLst>
          </p:nvPr>
        </p:nvGraphicFramePr>
        <p:xfrm>
          <a:off x="406574" y="908720"/>
          <a:ext cx="11377264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1488147">
                  <a:extLst>
                    <a:ext uri="{9D8B030D-6E8A-4147-A177-3AD203B41FA5}">
                      <a16:colId xmlns:a16="http://schemas.microsoft.com/office/drawing/2014/main" val="257671906"/>
                    </a:ext>
                  </a:extLst>
                </a:gridCol>
                <a:gridCol w="9889117">
                  <a:extLst>
                    <a:ext uri="{9D8B030D-6E8A-4147-A177-3AD203B41FA5}">
                      <a16:colId xmlns:a16="http://schemas.microsoft.com/office/drawing/2014/main" val="572982014"/>
                    </a:ext>
                  </a:extLst>
                </a:gridCol>
              </a:tblGrid>
              <a:tr h="52565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 comes spring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春天来了。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—What’s your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season,friends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？你们最喜欢的季节是什么，朋友们？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—I like winter best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我最喜欢冬季。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此处意为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“...like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...best”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对应问句中的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最喜欢的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—Why do you also like summer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？你为什么也喜欢夏季？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—Because my birthday is in summer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！因为我的生日在夏季！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137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0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021681"/>
              </p:ext>
            </p:extLst>
          </p:nvPr>
        </p:nvGraphicFramePr>
        <p:xfrm>
          <a:off x="415452" y="836712"/>
          <a:ext cx="11368386" cy="5256584"/>
        </p:xfrm>
        <a:graphic>
          <a:graphicData uri="http://schemas.openxmlformats.org/drawingml/2006/table">
            <a:tbl>
              <a:tblPr firstRow="1" firstCol="1" bandRow="1"/>
              <a:tblGrid>
                <a:gridCol w="1486986">
                  <a:extLst>
                    <a:ext uri="{9D8B030D-6E8A-4147-A177-3AD203B41FA5}">
                      <a16:colId xmlns:a16="http://schemas.microsoft.com/office/drawing/2014/main" val="2328520014"/>
                    </a:ext>
                  </a:extLst>
                </a:gridCol>
                <a:gridCol w="9881400">
                  <a:extLst>
                    <a:ext uri="{9D8B030D-6E8A-4147-A177-3AD203B41FA5}">
                      <a16:colId xmlns:a16="http://schemas.microsoft.com/office/drawing/2014/main" val="4267244883"/>
                    </a:ext>
                  </a:extLst>
                </a:gridCol>
              </a:tblGrid>
              <a:tr h="52565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必学语法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A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wh-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开头的疑问词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都是以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开头的特殊疑问词。询问事物用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；询问原因用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；询问地点用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；询问哪一个或哪些用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；询问时间用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介词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与季节搭配的用法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＋季节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在某个季节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spring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winter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。中文表达时可以说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夏天游泳很有趣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，省略了介词，但英语必须保留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“Swimming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fun.”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1487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4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132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40288" algn="l"/>
                <a:tab pos="8609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4446" y="2411652"/>
            <a:ext cx="1716977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summer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4446" y="3482536"/>
            <a:ext cx="1716977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snowman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4446" y="4641862"/>
            <a:ext cx="1716977" cy="59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warm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770200"/>
            <a:ext cx="1716977" cy="59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swim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638" y="19291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0217" y="30556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1745" y="41522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39379" y="52740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二、选出每组中不同类的一项。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9662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102" y="14940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0073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本题考查名词辨析。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）均为季节，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）为天气现象。故选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9145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本题考查词性分类。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）为形容词，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）为动词。故选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9102" y="34313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1016</Words>
  <Application>Microsoft Office PowerPoint</Application>
  <PresentationFormat>自定义</PresentationFormat>
  <Paragraphs>153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364</cp:revision>
  <dcterms:created xsi:type="dcterms:W3CDTF">2020-11-06T05:24:00Z</dcterms:created>
  <dcterms:modified xsi:type="dcterms:W3CDTF">2025-06-22T00:25:33Z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